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71" r:id="rId5"/>
    <p:sldId id="258" r:id="rId6"/>
    <p:sldId id="261" r:id="rId7"/>
    <p:sldId id="265" r:id="rId8"/>
    <p:sldId id="268" r:id="rId9"/>
    <p:sldId id="269" r:id="rId10"/>
    <p:sldId id="266" r:id="rId11"/>
    <p:sldId id="262" r:id="rId12"/>
    <p:sldId id="263" r:id="rId13"/>
    <p:sldId id="264" r:id="rId14"/>
    <p:sldId id="272" r:id="rId15"/>
    <p:sldId id="274" r:id="rId16"/>
    <p:sldId id="275" r:id="rId17"/>
    <p:sldId id="26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8"/>
    <p:restoredTop sz="94737"/>
  </p:normalViewPr>
  <p:slideViewPr>
    <p:cSldViewPr snapToGrid="0">
      <p:cViewPr>
        <p:scale>
          <a:sx n="150" d="100"/>
          <a:sy n="150" d="100"/>
        </p:scale>
        <p:origin x="144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83B7-9EDB-223E-BF93-F433EF4D0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DF837-A38F-A438-95E6-111ACD62A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CEB8E-FCCF-6D21-E121-0DF998AD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44771-A9BE-FCC7-6BBD-97E1ACBD9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11582-E4D2-215F-8427-2048B2C5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9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4941-3563-2807-DE71-CAD8A258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A7D4D-355B-6D55-C8D8-F3E6E0457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FFD11-8CB7-41DB-3B13-1659FAE4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C2679-098C-8AC3-3C97-8BAAA857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F7B6C-23F5-5B0E-7142-D92B353E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5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4549E-2E56-CDB6-5E9C-8106A5316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D9D67-156A-CE77-7EAB-DE5A5CB70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DD920-3634-78C7-300E-EE0BC903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96CA1-B859-F70C-0C0D-9C3FC7F1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D09B1-3E95-6B1A-8686-A5E0F97A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5235-9B52-6F6C-33EC-23E3048F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829DF-AAEB-EFFF-235B-89D11858C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58DBD-1DED-5096-32BE-3362B2AA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1DC8F-9633-E676-537D-2D07277F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AB091-DD34-0332-33D7-3A51D945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4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08F5-083F-8028-1787-BA2A4E1A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C8AC3-F689-6CEE-4868-C449C31A6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B0586-5C27-CA39-5346-C1B47CD1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CFBA3-EF72-F501-826F-98A225B9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4DEF2-1D32-7E21-1067-6930E7FF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41DB-78B4-BEC7-D7FB-6569C5B7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731D-D367-C27B-1D74-DC69EF54E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38DD5-1CB9-9FCF-58D9-4033C919C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67CC3-8C46-180C-5FEC-A243400C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D8EC7-40D3-A75B-A377-8F1DDE31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44ACD-AC7A-EC8D-57A0-E06BA229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0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B4B-8109-10E7-EE12-D92DD5BC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ADDA6-B496-598A-A58F-822D2D650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B376E-92A0-614F-E388-14989EDC9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3D72B-993C-52B3-D835-0558831D2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1887E-E931-8600-4FB3-334D5B2E7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06EAF-29B5-35D4-D555-A43F272B7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6F5A9-6FFD-433C-9DAD-E6606C21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E7EC1-81FE-E7AE-10CB-50DAF0F70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2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5CB9-C81E-A3C5-6392-93F925FB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159A7-703A-9281-5030-9849C43B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69B4B-83DC-C472-6FC2-08FED426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CA6FA-47A0-E226-C629-EDB11E38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4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FE47D-B2F5-F211-C84A-D8BDCC1F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2CC01-BE18-8E0D-64E0-9880D3F1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9947-3DA8-C405-C1F9-D7F9AEEB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7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D63F-2CB4-3F83-BD23-E4FD0730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7A788-3C61-9E76-CF89-B7B6F020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DA600-6BB1-B1A6-6124-52FF01667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7ADA9-C974-3960-68C9-BE0F245C1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95AAA-53F2-7F88-623C-39B3D079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1B97F-08F0-141C-6073-4E0E3B04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6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BB4D-98C9-26AE-9DB3-B4F5E4BD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805C18-2442-5FB9-71C3-38C8A07CD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DE008-1ACD-4E24-22EF-8CFD7A7BC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D7F63-5146-3298-C428-6BC5E76A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5EEC8-D1AA-A8E1-DB35-732AA29C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95CC8-EEA0-8DB8-9459-BC7C74DF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2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8ADF5-0009-CAAC-0CF9-3C6EC6E1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067F5-89AA-2633-0866-C0850DAB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7E71E-2104-3D0A-35CC-17A50E62E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0E6B9-79F7-8F49-A659-2138905FF63E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B73CF-0DBD-E0AA-9971-9F6DCE736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2475C-DE83-DC5D-94DE-F357FFBC1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6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lorful Circle Lights">
            <a:extLst>
              <a:ext uri="{FF2B5EF4-FFF2-40B4-BE49-F238E27FC236}">
                <a16:creationId xmlns:a16="http://schemas.microsoft.com/office/drawing/2014/main" id="{4AE3BC6B-C9E0-2622-6890-B6DE3D1B32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35" r="1" b="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486CD-463D-A521-3AA0-2B53D1043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Hubble Diagram Reproduction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756F5-8438-B681-8718-553CFE17E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Mykola Chernyashevskyy</a:t>
            </a:r>
          </a:p>
        </p:txBody>
      </p:sp>
    </p:spTree>
    <p:extLst>
      <p:ext uri="{BB962C8B-B14F-4D97-AF65-F5344CB8AC3E}">
        <p14:creationId xmlns:p14="http://schemas.microsoft.com/office/powerpoint/2010/main" val="92632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23F1-FF85-72F3-0E58-732EB204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72C4-36E4-D2EB-6DF5-99BF70AE4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2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320195-BB6E-1C40-63F9-7C0B3805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8" y="997980"/>
            <a:ext cx="9006032" cy="13255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FF9F0F-9E57-FCF1-C0D3-5CAB4CEC29E9}"/>
              </a:ext>
            </a:extLst>
          </p:cNvPr>
          <p:cNvCxnSpPr>
            <a:cxnSpLocks/>
          </p:cNvCxnSpPr>
          <p:nvPr/>
        </p:nvCxnSpPr>
        <p:spPr>
          <a:xfrm flipV="1">
            <a:off x="4645045" y="2034139"/>
            <a:ext cx="0" cy="130001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1133CC-92E2-B711-F9BE-C49B57C333B5}"/>
              </a:ext>
            </a:extLst>
          </p:cNvPr>
          <p:cNvSpPr txBox="1"/>
          <p:nvPr/>
        </p:nvSpPr>
        <p:spPr>
          <a:xfrm>
            <a:off x="1979190" y="3249834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Magnitude of a Type </a:t>
            </a:r>
            <a:r>
              <a:rPr lang="en-US" dirty="0" err="1"/>
              <a:t>Ia</a:t>
            </a:r>
            <a:r>
              <a:rPr lang="en-US" dirty="0"/>
              <a:t> Supernovae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68A21-854E-00B3-1210-C3DE40ACC61F}"/>
              </a:ext>
            </a:extLst>
          </p:cNvPr>
          <p:cNvCxnSpPr>
            <a:cxnSpLocks/>
          </p:cNvCxnSpPr>
          <p:nvPr/>
        </p:nvCxnSpPr>
        <p:spPr>
          <a:xfrm>
            <a:off x="5962321" y="905097"/>
            <a:ext cx="0" cy="6858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3EFA31-F179-4945-5B3A-C56D3F1331F0}"/>
              </a:ext>
            </a:extLst>
          </p:cNvPr>
          <p:cNvSpPr txBox="1"/>
          <p:nvPr/>
        </p:nvSpPr>
        <p:spPr>
          <a:xfrm>
            <a:off x="4959348" y="537604"/>
            <a:ext cx="197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Coefficient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F46BA5-62FC-02CE-0BE1-F93F3B662BE8}"/>
              </a:ext>
            </a:extLst>
          </p:cNvPr>
          <p:cNvCxnSpPr>
            <a:cxnSpLocks/>
          </p:cNvCxnSpPr>
          <p:nvPr/>
        </p:nvCxnSpPr>
        <p:spPr>
          <a:xfrm flipV="1">
            <a:off x="7136773" y="1958170"/>
            <a:ext cx="0" cy="58693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FE678B-8C3F-A567-359A-11D5C746579E}"/>
              </a:ext>
            </a:extLst>
          </p:cNvPr>
          <p:cNvSpPr txBox="1"/>
          <p:nvPr/>
        </p:nvSpPr>
        <p:spPr>
          <a:xfrm>
            <a:off x="6407886" y="2556297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Parameter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9A43BB-5A92-0135-863D-386DA912AD5F}"/>
              </a:ext>
            </a:extLst>
          </p:cNvPr>
          <p:cNvCxnSpPr>
            <a:cxnSpLocks/>
          </p:cNvCxnSpPr>
          <p:nvPr/>
        </p:nvCxnSpPr>
        <p:spPr>
          <a:xfrm flipH="1">
            <a:off x="8335259" y="746529"/>
            <a:ext cx="276687" cy="72987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4BF321-0BF0-D1F1-E570-9E7DD87A7F0D}"/>
              </a:ext>
            </a:extLst>
          </p:cNvPr>
          <p:cNvCxnSpPr>
            <a:cxnSpLocks/>
          </p:cNvCxnSpPr>
          <p:nvPr/>
        </p:nvCxnSpPr>
        <p:spPr>
          <a:xfrm flipH="1" flipV="1">
            <a:off x="9323882" y="1987161"/>
            <a:ext cx="696610" cy="92175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8E6EA9-9450-F9F2-EA29-8FE1E264A4D3}"/>
              </a:ext>
            </a:extLst>
          </p:cNvPr>
          <p:cNvSpPr txBox="1"/>
          <p:nvPr/>
        </p:nvSpPr>
        <p:spPr>
          <a:xfrm>
            <a:off x="9171321" y="2943392"/>
            <a:ext cx="266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Parameter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D1FA6-0E2B-726A-AD80-F4EF263E0CCD}"/>
              </a:ext>
            </a:extLst>
          </p:cNvPr>
          <p:cNvSpPr txBox="1"/>
          <p:nvPr/>
        </p:nvSpPr>
        <p:spPr>
          <a:xfrm>
            <a:off x="8473603" y="371600"/>
            <a:ext cx="187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Coefficient</a:t>
            </a:r>
          </a:p>
        </p:txBody>
      </p:sp>
    </p:spTree>
    <p:extLst>
      <p:ext uri="{BB962C8B-B14F-4D97-AF65-F5344CB8AC3E}">
        <p14:creationId xmlns:p14="http://schemas.microsoft.com/office/powerpoint/2010/main" val="237768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320195-BB6E-1C40-63F9-7C0B3805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8" y="997980"/>
            <a:ext cx="9006032" cy="13255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FF9F0F-9E57-FCF1-C0D3-5CAB4CEC29E9}"/>
              </a:ext>
            </a:extLst>
          </p:cNvPr>
          <p:cNvCxnSpPr>
            <a:cxnSpLocks/>
          </p:cNvCxnSpPr>
          <p:nvPr/>
        </p:nvCxnSpPr>
        <p:spPr>
          <a:xfrm flipV="1">
            <a:off x="4645045" y="2034139"/>
            <a:ext cx="0" cy="130001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1133CC-92E2-B711-F9BE-C49B57C333B5}"/>
              </a:ext>
            </a:extLst>
          </p:cNvPr>
          <p:cNvSpPr txBox="1"/>
          <p:nvPr/>
        </p:nvSpPr>
        <p:spPr>
          <a:xfrm>
            <a:off x="1979190" y="3249834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Magnitude of a Type </a:t>
            </a:r>
            <a:r>
              <a:rPr lang="en-US" dirty="0" err="1"/>
              <a:t>Ia</a:t>
            </a:r>
            <a:r>
              <a:rPr lang="en-US" dirty="0"/>
              <a:t> Supernovae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68A21-854E-00B3-1210-C3DE40ACC61F}"/>
              </a:ext>
            </a:extLst>
          </p:cNvPr>
          <p:cNvCxnSpPr>
            <a:cxnSpLocks/>
          </p:cNvCxnSpPr>
          <p:nvPr/>
        </p:nvCxnSpPr>
        <p:spPr>
          <a:xfrm>
            <a:off x="5962321" y="905097"/>
            <a:ext cx="0" cy="6858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3EFA31-F179-4945-5B3A-C56D3F1331F0}"/>
              </a:ext>
            </a:extLst>
          </p:cNvPr>
          <p:cNvSpPr txBox="1"/>
          <p:nvPr/>
        </p:nvSpPr>
        <p:spPr>
          <a:xfrm>
            <a:off x="4959348" y="537604"/>
            <a:ext cx="197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Coefficient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F46BA5-62FC-02CE-0BE1-F93F3B662BE8}"/>
              </a:ext>
            </a:extLst>
          </p:cNvPr>
          <p:cNvCxnSpPr>
            <a:cxnSpLocks/>
          </p:cNvCxnSpPr>
          <p:nvPr/>
        </p:nvCxnSpPr>
        <p:spPr>
          <a:xfrm flipV="1">
            <a:off x="7136773" y="1958170"/>
            <a:ext cx="0" cy="58693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FE678B-8C3F-A567-359A-11D5C746579E}"/>
              </a:ext>
            </a:extLst>
          </p:cNvPr>
          <p:cNvSpPr txBox="1"/>
          <p:nvPr/>
        </p:nvSpPr>
        <p:spPr>
          <a:xfrm>
            <a:off x="6407886" y="2556297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Parameter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9A43BB-5A92-0135-863D-386DA912AD5F}"/>
              </a:ext>
            </a:extLst>
          </p:cNvPr>
          <p:cNvCxnSpPr>
            <a:cxnSpLocks/>
          </p:cNvCxnSpPr>
          <p:nvPr/>
        </p:nvCxnSpPr>
        <p:spPr>
          <a:xfrm flipH="1">
            <a:off x="8335259" y="746529"/>
            <a:ext cx="276687" cy="72987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4BF321-0BF0-D1F1-E570-9E7DD87A7F0D}"/>
              </a:ext>
            </a:extLst>
          </p:cNvPr>
          <p:cNvCxnSpPr>
            <a:cxnSpLocks/>
          </p:cNvCxnSpPr>
          <p:nvPr/>
        </p:nvCxnSpPr>
        <p:spPr>
          <a:xfrm flipH="1" flipV="1">
            <a:off x="9323882" y="1987161"/>
            <a:ext cx="696610" cy="92175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8E6EA9-9450-F9F2-EA29-8FE1E264A4D3}"/>
              </a:ext>
            </a:extLst>
          </p:cNvPr>
          <p:cNvSpPr txBox="1"/>
          <p:nvPr/>
        </p:nvSpPr>
        <p:spPr>
          <a:xfrm>
            <a:off x="9171321" y="2943392"/>
            <a:ext cx="266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Parameter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D1FA6-0E2B-726A-AD80-F4EF263E0CCD}"/>
              </a:ext>
            </a:extLst>
          </p:cNvPr>
          <p:cNvSpPr txBox="1"/>
          <p:nvPr/>
        </p:nvSpPr>
        <p:spPr>
          <a:xfrm>
            <a:off x="8473603" y="371600"/>
            <a:ext cx="187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Coefficient</a:t>
            </a:r>
          </a:p>
        </p:txBody>
      </p:sp>
    </p:spTree>
    <p:extLst>
      <p:ext uri="{BB962C8B-B14F-4D97-AF65-F5344CB8AC3E}">
        <p14:creationId xmlns:p14="http://schemas.microsoft.com/office/powerpoint/2010/main" val="281988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320195-BB6E-1C40-63F9-7C0B3805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8" y="997980"/>
            <a:ext cx="9006032" cy="13255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FF9F0F-9E57-FCF1-C0D3-5CAB4CEC29E9}"/>
              </a:ext>
            </a:extLst>
          </p:cNvPr>
          <p:cNvCxnSpPr>
            <a:cxnSpLocks/>
          </p:cNvCxnSpPr>
          <p:nvPr/>
        </p:nvCxnSpPr>
        <p:spPr>
          <a:xfrm flipV="1">
            <a:off x="4645045" y="2034139"/>
            <a:ext cx="0" cy="130001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1133CC-92E2-B711-F9BE-C49B57C333B5}"/>
              </a:ext>
            </a:extLst>
          </p:cNvPr>
          <p:cNvSpPr txBox="1"/>
          <p:nvPr/>
        </p:nvSpPr>
        <p:spPr>
          <a:xfrm>
            <a:off x="1979190" y="3249834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Magnitude of a Type </a:t>
            </a:r>
            <a:r>
              <a:rPr lang="en-US" dirty="0" err="1"/>
              <a:t>Ia</a:t>
            </a:r>
            <a:r>
              <a:rPr lang="en-US" dirty="0"/>
              <a:t> Supernovae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68A21-854E-00B3-1210-C3DE40ACC61F}"/>
              </a:ext>
            </a:extLst>
          </p:cNvPr>
          <p:cNvCxnSpPr>
            <a:cxnSpLocks/>
          </p:cNvCxnSpPr>
          <p:nvPr/>
        </p:nvCxnSpPr>
        <p:spPr>
          <a:xfrm>
            <a:off x="5962321" y="905097"/>
            <a:ext cx="0" cy="6858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3EFA31-F179-4945-5B3A-C56D3F1331F0}"/>
              </a:ext>
            </a:extLst>
          </p:cNvPr>
          <p:cNvSpPr txBox="1"/>
          <p:nvPr/>
        </p:nvSpPr>
        <p:spPr>
          <a:xfrm>
            <a:off x="4959348" y="537604"/>
            <a:ext cx="197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Coefficient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F46BA5-62FC-02CE-0BE1-F93F3B662BE8}"/>
              </a:ext>
            </a:extLst>
          </p:cNvPr>
          <p:cNvCxnSpPr>
            <a:cxnSpLocks/>
          </p:cNvCxnSpPr>
          <p:nvPr/>
        </p:nvCxnSpPr>
        <p:spPr>
          <a:xfrm flipV="1">
            <a:off x="7136773" y="1958170"/>
            <a:ext cx="0" cy="58693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FE678B-8C3F-A567-359A-11D5C746579E}"/>
              </a:ext>
            </a:extLst>
          </p:cNvPr>
          <p:cNvSpPr txBox="1"/>
          <p:nvPr/>
        </p:nvSpPr>
        <p:spPr>
          <a:xfrm>
            <a:off x="6407886" y="2556297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Parameter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9A43BB-5A92-0135-863D-386DA912AD5F}"/>
              </a:ext>
            </a:extLst>
          </p:cNvPr>
          <p:cNvCxnSpPr>
            <a:cxnSpLocks/>
          </p:cNvCxnSpPr>
          <p:nvPr/>
        </p:nvCxnSpPr>
        <p:spPr>
          <a:xfrm flipH="1">
            <a:off x="8335259" y="746529"/>
            <a:ext cx="276687" cy="72987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4BF321-0BF0-D1F1-E570-9E7DD87A7F0D}"/>
              </a:ext>
            </a:extLst>
          </p:cNvPr>
          <p:cNvCxnSpPr>
            <a:cxnSpLocks/>
          </p:cNvCxnSpPr>
          <p:nvPr/>
        </p:nvCxnSpPr>
        <p:spPr>
          <a:xfrm flipH="1" flipV="1">
            <a:off x="9323882" y="1987161"/>
            <a:ext cx="696610" cy="92175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8E6EA9-9450-F9F2-EA29-8FE1E264A4D3}"/>
              </a:ext>
            </a:extLst>
          </p:cNvPr>
          <p:cNvSpPr txBox="1"/>
          <p:nvPr/>
        </p:nvSpPr>
        <p:spPr>
          <a:xfrm>
            <a:off x="9171321" y="2943392"/>
            <a:ext cx="266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Parameter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D1FA6-0E2B-726A-AD80-F4EF263E0CCD}"/>
              </a:ext>
            </a:extLst>
          </p:cNvPr>
          <p:cNvSpPr txBox="1"/>
          <p:nvPr/>
        </p:nvSpPr>
        <p:spPr>
          <a:xfrm>
            <a:off x="8473603" y="371600"/>
            <a:ext cx="187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Coefficient</a:t>
            </a:r>
          </a:p>
        </p:txBody>
      </p:sp>
    </p:spTree>
    <p:extLst>
      <p:ext uri="{BB962C8B-B14F-4D97-AF65-F5344CB8AC3E}">
        <p14:creationId xmlns:p14="http://schemas.microsoft.com/office/powerpoint/2010/main" val="332575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0015-1D6F-4991-A377-3B3AC0DA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use this weird z?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79934F-5381-E8C6-2B7A-5AD008699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267" y="1825625"/>
            <a:ext cx="72294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2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535E-8D1E-FA8B-F744-3B7D2345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vs. Z </a:t>
            </a:r>
            <a:r>
              <a:rPr lang="en-US" dirty="0" err="1"/>
              <a:t>cmb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5202-0CFE-936C-3092-719F07442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56A1-0ED1-D867-25DA-9BC56CC8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D0A9A-BFC6-15D6-0268-B33BD6B60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2DC4-1778-50DA-750A-85410E47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A788-3642-D749-42B0-CA9113AC9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047DE-5BE0-5056-AC0E-E0D75BCF0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04" y="3938205"/>
            <a:ext cx="9480333" cy="223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08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FF50-6BDA-B1F8-5F53-091D7435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Reproduced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3F1B16-EC86-9B27-45D5-839E7F8A7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550" y="2870994"/>
            <a:ext cx="9740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9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7B9-FD1E-F01A-EC8B-EFE84F77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544"/>
            <a:ext cx="10515600" cy="1325563"/>
          </a:xfrm>
        </p:spPr>
        <p:txBody>
          <a:bodyPr/>
          <a:lstStyle/>
          <a:p>
            <a:r>
              <a:rPr lang="en-US" dirty="0"/>
              <a:t>Starting Out Simple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42AC6B-477C-4ACA-1FAD-B7038B40B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4568" y="319088"/>
            <a:ext cx="700146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09735-405C-DE3F-2E58-06018FCB1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6" y="1155356"/>
            <a:ext cx="4086368" cy="3954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A2C3D-03D9-A12F-8FA6-25828D48C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00" y="4658841"/>
            <a:ext cx="3620315" cy="21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6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A912-6BFE-D6D3-E731-E5584FF6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Simple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0EDD5-8EAD-A883-C94B-2949777C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" y="4437844"/>
            <a:ext cx="7772400" cy="2573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FB053-3527-74A7-7994-BC7D31F487F3}"/>
              </a:ext>
            </a:extLst>
          </p:cNvPr>
          <p:cNvSpPr txBox="1"/>
          <p:nvPr/>
        </p:nvSpPr>
        <p:spPr>
          <a:xfrm>
            <a:off x="5150429" y="1542993"/>
            <a:ext cx="6015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Magnitude is inversely related to brightness of an object.</a:t>
            </a:r>
          </a:p>
          <a:p>
            <a:endParaRPr lang="en-US" dirty="0"/>
          </a:p>
          <a:p>
            <a:r>
              <a:rPr lang="en-US" dirty="0"/>
              <a:t>Lower u, brighter object.</a:t>
            </a:r>
          </a:p>
          <a:p>
            <a:br>
              <a:rPr lang="en-US" dirty="0"/>
            </a:br>
            <a:r>
              <a:rPr lang="en-US" dirty="0"/>
              <a:t>The brighter (closer) supernovae are moving away slower than the ones that are further away.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563FA-2D08-A997-C213-7D115EA92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4" t="3392" r="6759" b="11721"/>
          <a:stretch/>
        </p:blipFill>
        <p:spPr>
          <a:xfrm>
            <a:off x="280416" y="1690688"/>
            <a:ext cx="4681728" cy="28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6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FEA4-C435-6008-F19A-62D00E74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Modulus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7A21D-8434-B2DE-E94A-DE5F76A98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2018" y="2143137"/>
            <a:ext cx="93345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4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11846B-4954-1C21-DB71-3EFFE44CE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328" y="997980"/>
            <a:ext cx="9006032" cy="13255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A5F838-AF74-929B-6B58-B1592E4D9F59}"/>
              </a:ext>
            </a:extLst>
          </p:cNvPr>
          <p:cNvCxnSpPr>
            <a:cxnSpLocks/>
          </p:cNvCxnSpPr>
          <p:nvPr/>
        </p:nvCxnSpPr>
        <p:spPr>
          <a:xfrm flipV="1">
            <a:off x="4645045" y="2034139"/>
            <a:ext cx="0" cy="130001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39033A-9B45-642B-DD49-99BAE90CB29E}"/>
              </a:ext>
            </a:extLst>
          </p:cNvPr>
          <p:cNvSpPr txBox="1"/>
          <p:nvPr/>
        </p:nvSpPr>
        <p:spPr>
          <a:xfrm>
            <a:off x="1979190" y="3249834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Magnitude of a Type </a:t>
            </a:r>
            <a:r>
              <a:rPr lang="en-US" dirty="0" err="1"/>
              <a:t>Ia</a:t>
            </a:r>
            <a:r>
              <a:rPr lang="en-US" dirty="0"/>
              <a:t> Supernovae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7DF297-481B-A361-50A9-5D2CCDE16E98}"/>
              </a:ext>
            </a:extLst>
          </p:cNvPr>
          <p:cNvCxnSpPr>
            <a:cxnSpLocks/>
          </p:cNvCxnSpPr>
          <p:nvPr/>
        </p:nvCxnSpPr>
        <p:spPr>
          <a:xfrm>
            <a:off x="5962321" y="905097"/>
            <a:ext cx="0" cy="6858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F1EA65-3667-13A0-7791-AABB34CB4AE8}"/>
              </a:ext>
            </a:extLst>
          </p:cNvPr>
          <p:cNvSpPr txBox="1"/>
          <p:nvPr/>
        </p:nvSpPr>
        <p:spPr>
          <a:xfrm>
            <a:off x="4959347" y="537604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Coefficient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1D1967-A689-4913-96CE-3E1CF997DE82}"/>
              </a:ext>
            </a:extLst>
          </p:cNvPr>
          <p:cNvCxnSpPr>
            <a:cxnSpLocks/>
          </p:cNvCxnSpPr>
          <p:nvPr/>
        </p:nvCxnSpPr>
        <p:spPr>
          <a:xfrm flipV="1">
            <a:off x="7136773" y="1958170"/>
            <a:ext cx="0" cy="58693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02A419-42E6-3B9B-D7FC-E528F427A499}"/>
              </a:ext>
            </a:extLst>
          </p:cNvPr>
          <p:cNvSpPr txBox="1"/>
          <p:nvPr/>
        </p:nvSpPr>
        <p:spPr>
          <a:xfrm>
            <a:off x="6407886" y="2556297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Parameter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9C4E68-8889-DB4B-C314-BA19B9A92DB0}"/>
              </a:ext>
            </a:extLst>
          </p:cNvPr>
          <p:cNvCxnSpPr>
            <a:cxnSpLocks/>
          </p:cNvCxnSpPr>
          <p:nvPr/>
        </p:nvCxnSpPr>
        <p:spPr>
          <a:xfrm flipH="1">
            <a:off x="8335259" y="746529"/>
            <a:ext cx="276687" cy="72987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A8ADA2-6844-9B87-43DF-C80F3D9028A6}"/>
              </a:ext>
            </a:extLst>
          </p:cNvPr>
          <p:cNvSpPr txBox="1"/>
          <p:nvPr/>
        </p:nvSpPr>
        <p:spPr>
          <a:xfrm>
            <a:off x="8473602" y="371600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Coefficient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00CF50-7B69-6716-F20F-6BCCDC130C7B}"/>
              </a:ext>
            </a:extLst>
          </p:cNvPr>
          <p:cNvCxnSpPr>
            <a:cxnSpLocks/>
          </p:cNvCxnSpPr>
          <p:nvPr/>
        </p:nvCxnSpPr>
        <p:spPr>
          <a:xfrm flipH="1" flipV="1">
            <a:off x="9323882" y="1987161"/>
            <a:ext cx="696610" cy="92175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2253A9-4FDB-EBFA-8F6A-262078C911F6}"/>
              </a:ext>
            </a:extLst>
          </p:cNvPr>
          <p:cNvSpPr txBox="1"/>
          <p:nvPr/>
        </p:nvSpPr>
        <p:spPr>
          <a:xfrm>
            <a:off x="9171321" y="2943392"/>
            <a:ext cx="266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Parameter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2E5632-E613-B168-614E-D0E1D0D05FD5}"/>
              </a:ext>
            </a:extLst>
          </p:cNvPr>
          <p:cNvSpPr txBox="1"/>
          <p:nvPr/>
        </p:nvSpPr>
        <p:spPr>
          <a:xfrm>
            <a:off x="800302" y="4251461"/>
            <a:ext cx="109040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mB</a:t>
            </a:r>
            <a:r>
              <a:rPr lang="en-US" dirty="0"/>
              <a:t>* - Absolute Magnitude of a Type </a:t>
            </a:r>
            <a:r>
              <a:rPr lang="en-US" dirty="0" err="1"/>
              <a:t>Ia</a:t>
            </a:r>
            <a:r>
              <a:rPr lang="en-US" dirty="0"/>
              <a:t> Supernovae - </a:t>
            </a:r>
            <a:r>
              <a:rPr lang="en-US" b="1" dirty="0"/>
              <a:t>B-band rest frame</a:t>
            </a:r>
            <a:r>
              <a:rPr lang="en-US" dirty="0"/>
              <a:t> is used because it aligns with the wavelengths where Type </a:t>
            </a:r>
            <a:r>
              <a:rPr lang="en-US" dirty="0" err="1"/>
              <a:t>Ia</a:t>
            </a:r>
            <a:r>
              <a:rPr lang="en-US" dirty="0"/>
              <a:t> supernovae emit a significant fraction of their light at peak </a:t>
            </a:r>
            <a:r>
              <a:rPr lang="en-US" dirty="0" err="1"/>
              <a:t>brightness.Since</a:t>
            </a:r>
            <a:r>
              <a:rPr lang="en-US" dirty="0"/>
              <a:t> the supernova light is redshifted as it travels to us, observations in other filters (e.g., </a:t>
            </a:r>
            <a:r>
              <a:rPr lang="en-US" dirty="0" err="1"/>
              <a:t>g,rg</a:t>
            </a:r>
            <a:r>
              <a:rPr lang="en-US" dirty="0"/>
              <a:t>, </a:t>
            </a:r>
            <a:r>
              <a:rPr lang="en-US" dirty="0" err="1"/>
              <a:t>rg,r</a:t>
            </a:r>
            <a:r>
              <a:rPr lang="en-US" dirty="0"/>
              <a:t> in SDSS) must be transformed back to the rest-frame B-band using </a:t>
            </a:r>
            <a:r>
              <a:rPr lang="en-US" b="1" dirty="0"/>
              <a:t>K-corrections</a:t>
            </a:r>
            <a:r>
              <a:rPr lang="en-US" dirty="0"/>
              <a:t> and light curve models like SALT2. </a:t>
            </a:r>
          </a:p>
          <a:p>
            <a:endParaRPr lang="en-US" dirty="0"/>
          </a:p>
          <a:p>
            <a:r>
              <a:rPr lang="en-US" dirty="0" err="1"/>
              <a:t>Ugriz</a:t>
            </a:r>
            <a:r>
              <a:rPr lang="en-US" dirty="0"/>
              <a:t> info from SDSS -&gt; Spectral Energy Distribution -&gt; Blue Band rest frame peak magnitude. </a:t>
            </a:r>
          </a:p>
        </p:txBody>
      </p:sp>
    </p:spTree>
    <p:extLst>
      <p:ext uri="{BB962C8B-B14F-4D97-AF65-F5344CB8AC3E}">
        <p14:creationId xmlns:p14="http://schemas.microsoft.com/office/powerpoint/2010/main" val="428523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320195-BB6E-1C40-63F9-7C0B3805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8" y="997980"/>
            <a:ext cx="9006032" cy="13255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FF9F0F-9E57-FCF1-C0D3-5CAB4CEC29E9}"/>
              </a:ext>
            </a:extLst>
          </p:cNvPr>
          <p:cNvCxnSpPr>
            <a:cxnSpLocks/>
          </p:cNvCxnSpPr>
          <p:nvPr/>
        </p:nvCxnSpPr>
        <p:spPr>
          <a:xfrm flipV="1">
            <a:off x="4645045" y="2034139"/>
            <a:ext cx="0" cy="130001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1133CC-92E2-B711-F9BE-C49B57C333B5}"/>
              </a:ext>
            </a:extLst>
          </p:cNvPr>
          <p:cNvSpPr txBox="1"/>
          <p:nvPr/>
        </p:nvSpPr>
        <p:spPr>
          <a:xfrm>
            <a:off x="1979190" y="3249834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Magnitude of a Type </a:t>
            </a:r>
            <a:r>
              <a:rPr lang="en-US" dirty="0" err="1"/>
              <a:t>Ia</a:t>
            </a:r>
            <a:r>
              <a:rPr lang="en-US" dirty="0"/>
              <a:t> Supernovae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68A21-854E-00B3-1210-C3DE40ACC61F}"/>
              </a:ext>
            </a:extLst>
          </p:cNvPr>
          <p:cNvCxnSpPr>
            <a:cxnSpLocks/>
          </p:cNvCxnSpPr>
          <p:nvPr/>
        </p:nvCxnSpPr>
        <p:spPr>
          <a:xfrm>
            <a:off x="5962321" y="905097"/>
            <a:ext cx="0" cy="6858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3EFA31-F179-4945-5B3A-C56D3F1331F0}"/>
              </a:ext>
            </a:extLst>
          </p:cNvPr>
          <p:cNvSpPr txBox="1"/>
          <p:nvPr/>
        </p:nvSpPr>
        <p:spPr>
          <a:xfrm>
            <a:off x="4959348" y="537604"/>
            <a:ext cx="197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Coefficient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F46BA5-62FC-02CE-0BE1-F93F3B662BE8}"/>
              </a:ext>
            </a:extLst>
          </p:cNvPr>
          <p:cNvCxnSpPr>
            <a:cxnSpLocks/>
          </p:cNvCxnSpPr>
          <p:nvPr/>
        </p:nvCxnSpPr>
        <p:spPr>
          <a:xfrm flipV="1">
            <a:off x="7136773" y="1958170"/>
            <a:ext cx="0" cy="58693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FE678B-8C3F-A567-359A-11D5C746579E}"/>
              </a:ext>
            </a:extLst>
          </p:cNvPr>
          <p:cNvSpPr txBox="1"/>
          <p:nvPr/>
        </p:nvSpPr>
        <p:spPr>
          <a:xfrm>
            <a:off x="6407886" y="2556297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Parameter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9A43BB-5A92-0135-863D-386DA912AD5F}"/>
              </a:ext>
            </a:extLst>
          </p:cNvPr>
          <p:cNvCxnSpPr>
            <a:cxnSpLocks/>
          </p:cNvCxnSpPr>
          <p:nvPr/>
        </p:nvCxnSpPr>
        <p:spPr>
          <a:xfrm flipH="1">
            <a:off x="8335259" y="746529"/>
            <a:ext cx="276687" cy="72987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4BF321-0BF0-D1F1-E570-9E7DD87A7F0D}"/>
              </a:ext>
            </a:extLst>
          </p:cNvPr>
          <p:cNvCxnSpPr>
            <a:cxnSpLocks/>
          </p:cNvCxnSpPr>
          <p:nvPr/>
        </p:nvCxnSpPr>
        <p:spPr>
          <a:xfrm flipH="1" flipV="1">
            <a:off x="9323882" y="1987161"/>
            <a:ext cx="696610" cy="92175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8E6EA9-9450-F9F2-EA29-8FE1E264A4D3}"/>
              </a:ext>
            </a:extLst>
          </p:cNvPr>
          <p:cNvSpPr txBox="1"/>
          <p:nvPr/>
        </p:nvSpPr>
        <p:spPr>
          <a:xfrm>
            <a:off x="9171321" y="2943392"/>
            <a:ext cx="266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Parameter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D1FA6-0E2B-726A-AD80-F4EF263E0CCD}"/>
              </a:ext>
            </a:extLst>
          </p:cNvPr>
          <p:cNvSpPr txBox="1"/>
          <p:nvPr/>
        </p:nvSpPr>
        <p:spPr>
          <a:xfrm>
            <a:off x="8473603" y="371600"/>
            <a:ext cx="187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Coefficient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30B5E1-246E-C680-0537-FD01BB5A1C6F}"/>
              </a:ext>
            </a:extLst>
          </p:cNvPr>
          <p:cNvSpPr txBox="1"/>
          <p:nvPr/>
        </p:nvSpPr>
        <p:spPr>
          <a:xfrm>
            <a:off x="560832" y="4534458"/>
            <a:ext cx="8863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MB: </a:t>
            </a:r>
            <a:r>
              <a:rPr lang="en-US" dirty="0"/>
              <a:t>is the intrinsic (absolute) magnitude of a "standardized" Type </a:t>
            </a:r>
            <a:r>
              <a:rPr lang="en-US" dirty="0" err="1"/>
              <a:t>Ia</a:t>
            </a:r>
            <a:r>
              <a:rPr lang="en-US" dirty="0"/>
              <a:t> supernova in the B-band, after correcting for light curve shape and color. (Take from paper)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A32D8C-176A-AB71-6DE1-1A792AEAE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05" y="5374439"/>
            <a:ext cx="3120015" cy="14151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97ED22-CB7E-C8E4-D1E4-A181A05BB97E}"/>
              </a:ext>
            </a:extLst>
          </p:cNvPr>
          <p:cNvSpPr txBox="1"/>
          <p:nvPr/>
        </p:nvSpPr>
        <p:spPr>
          <a:xfrm>
            <a:off x="4462272" y="5803392"/>
            <a:ext cx="387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taken from paper.</a:t>
            </a:r>
          </a:p>
        </p:txBody>
      </p:sp>
    </p:spTree>
    <p:extLst>
      <p:ext uri="{BB962C8B-B14F-4D97-AF65-F5344CB8AC3E}">
        <p14:creationId xmlns:p14="http://schemas.microsoft.com/office/powerpoint/2010/main" val="52592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320195-BB6E-1C40-63F9-7C0B3805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8" y="997980"/>
            <a:ext cx="9006032" cy="13255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FF9F0F-9E57-FCF1-C0D3-5CAB4CEC29E9}"/>
              </a:ext>
            </a:extLst>
          </p:cNvPr>
          <p:cNvCxnSpPr>
            <a:cxnSpLocks/>
          </p:cNvCxnSpPr>
          <p:nvPr/>
        </p:nvCxnSpPr>
        <p:spPr>
          <a:xfrm flipV="1">
            <a:off x="4645045" y="2034139"/>
            <a:ext cx="0" cy="130001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1133CC-92E2-B711-F9BE-C49B57C333B5}"/>
              </a:ext>
            </a:extLst>
          </p:cNvPr>
          <p:cNvSpPr txBox="1"/>
          <p:nvPr/>
        </p:nvSpPr>
        <p:spPr>
          <a:xfrm>
            <a:off x="1979190" y="3249834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Magnitude of a Type </a:t>
            </a:r>
            <a:r>
              <a:rPr lang="en-US" dirty="0" err="1"/>
              <a:t>Ia</a:t>
            </a:r>
            <a:r>
              <a:rPr lang="en-US" dirty="0"/>
              <a:t> Supernovae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68A21-854E-00B3-1210-C3DE40ACC61F}"/>
              </a:ext>
            </a:extLst>
          </p:cNvPr>
          <p:cNvCxnSpPr>
            <a:cxnSpLocks/>
          </p:cNvCxnSpPr>
          <p:nvPr/>
        </p:nvCxnSpPr>
        <p:spPr>
          <a:xfrm>
            <a:off x="5962321" y="905097"/>
            <a:ext cx="0" cy="6858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3EFA31-F179-4945-5B3A-C56D3F1331F0}"/>
              </a:ext>
            </a:extLst>
          </p:cNvPr>
          <p:cNvSpPr txBox="1"/>
          <p:nvPr/>
        </p:nvSpPr>
        <p:spPr>
          <a:xfrm>
            <a:off x="4959348" y="537604"/>
            <a:ext cx="197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Coefficient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F46BA5-62FC-02CE-0BE1-F93F3B662BE8}"/>
              </a:ext>
            </a:extLst>
          </p:cNvPr>
          <p:cNvCxnSpPr>
            <a:cxnSpLocks/>
          </p:cNvCxnSpPr>
          <p:nvPr/>
        </p:nvCxnSpPr>
        <p:spPr>
          <a:xfrm flipV="1">
            <a:off x="7136773" y="1958170"/>
            <a:ext cx="0" cy="58693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FE678B-8C3F-A567-359A-11D5C746579E}"/>
              </a:ext>
            </a:extLst>
          </p:cNvPr>
          <p:cNvSpPr txBox="1"/>
          <p:nvPr/>
        </p:nvSpPr>
        <p:spPr>
          <a:xfrm>
            <a:off x="6407886" y="2556297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Parameter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9A43BB-5A92-0135-863D-386DA912AD5F}"/>
              </a:ext>
            </a:extLst>
          </p:cNvPr>
          <p:cNvCxnSpPr>
            <a:cxnSpLocks/>
          </p:cNvCxnSpPr>
          <p:nvPr/>
        </p:nvCxnSpPr>
        <p:spPr>
          <a:xfrm flipH="1">
            <a:off x="8335259" y="746529"/>
            <a:ext cx="276687" cy="72987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4BF321-0BF0-D1F1-E570-9E7DD87A7F0D}"/>
              </a:ext>
            </a:extLst>
          </p:cNvPr>
          <p:cNvCxnSpPr>
            <a:cxnSpLocks/>
          </p:cNvCxnSpPr>
          <p:nvPr/>
        </p:nvCxnSpPr>
        <p:spPr>
          <a:xfrm flipH="1" flipV="1">
            <a:off x="9323882" y="1987161"/>
            <a:ext cx="696610" cy="92175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8E6EA9-9450-F9F2-EA29-8FE1E264A4D3}"/>
              </a:ext>
            </a:extLst>
          </p:cNvPr>
          <p:cNvSpPr txBox="1"/>
          <p:nvPr/>
        </p:nvSpPr>
        <p:spPr>
          <a:xfrm>
            <a:off x="9171321" y="2943392"/>
            <a:ext cx="266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Parameter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D1FA6-0E2B-726A-AD80-F4EF263E0CCD}"/>
              </a:ext>
            </a:extLst>
          </p:cNvPr>
          <p:cNvSpPr txBox="1"/>
          <p:nvPr/>
        </p:nvSpPr>
        <p:spPr>
          <a:xfrm>
            <a:off x="8473603" y="371600"/>
            <a:ext cx="187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Coefficient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A0B32-EE05-944B-52CB-256F433D5922}"/>
              </a:ext>
            </a:extLst>
          </p:cNvPr>
          <p:cNvSpPr txBox="1"/>
          <p:nvPr/>
        </p:nvSpPr>
        <p:spPr>
          <a:xfrm>
            <a:off x="1341120" y="4740994"/>
            <a:ext cx="7270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 How well the light curve matches a light curve template. And Alpha how much this affects the final distance modulus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310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320195-BB6E-1C40-63F9-7C0B3805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8" y="997980"/>
            <a:ext cx="9006032" cy="13255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FF9F0F-9E57-FCF1-C0D3-5CAB4CEC29E9}"/>
              </a:ext>
            </a:extLst>
          </p:cNvPr>
          <p:cNvCxnSpPr>
            <a:cxnSpLocks/>
          </p:cNvCxnSpPr>
          <p:nvPr/>
        </p:nvCxnSpPr>
        <p:spPr>
          <a:xfrm flipV="1">
            <a:off x="4645045" y="2034139"/>
            <a:ext cx="0" cy="130001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1133CC-92E2-B711-F9BE-C49B57C333B5}"/>
              </a:ext>
            </a:extLst>
          </p:cNvPr>
          <p:cNvSpPr txBox="1"/>
          <p:nvPr/>
        </p:nvSpPr>
        <p:spPr>
          <a:xfrm>
            <a:off x="1979190" y="3249834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Absolute Magnitude of a Type </a:t>
            </a:r>
            <a:r>
              <a:rPr lang="en-US" dirty="0" err="1"/>
              <a:t>Ia</a:t>
            </a:r>
            <a:r>
              <a:rPr lang="en-US" dirty="0"/>
              <a:t> Supernovae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68A21-854E-00B3-1210-C3DE40ACC61F}"/>
              </a:ext>
            </a:extLst>
          </p:cNvPr>
          <p:cNvCxnSpPr>
            <a:cxnSpLocks/>
          </p:cNvCxnSpPr>
          <p:nvPr/>
        </p:nvCxnSpPr>
        <p:spPr>
          <a:xfrm>
            <a:off x="5962321" y="905097"/>
            <a:ext cx="0" cy="6858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3EFA31-F179-4945-5B3A-C56D3F1331F0}"/>
              </a:ext>
            </a:extLst>
          </p:cNvPr>
          <p:cNvSpPr txBox="1"/>
          <p:nvPr/>
        </p:nvSpPr>
        <p:spPr>
          <a:xfrm>
            <a:off x="4959348" y="537604"/>
            <a:ext cx="197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Coefficient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F46BA5-62FC-02CE-0BE1-F93F3B662BE8}"/>
              </a:ext>
            </a:extLst>
          </p:cNvPr>
          <p:cNvCxnSpPr>
            <a:cxnSpLocks/>
          </p:cNvCxnSpPr>
          <p:nvPr/>
        </p:nvCxnSpPr>
        <p:spPr>
          <a:xfrm flipV="1">
            <a:off x="7136773" y="1958170"/>
            <a:ext cx="0" cy="58693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FE678B-8C3F-A567-359A-11D5C746579E}"/>
              </a:ext>
            </a:extLst>
          </p:cNvPr>
          <p:cNvSpPr txBox="1"/>
          <p:nvPr/>
        </p:nvSpPr>
        <p:spPr>
          <a:xfrm>
            <a:off x="6407886" y="2556297"/>
            <a:ext cx="495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Stretch Parameter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9A43BB-5A92-0135-863D-386DA912AD5F}"/>
              </a:ext>
            </a:extLst>
          </p:cNvPr>
          <p:cNvCxnSpPr>
            <a:cxnSpLocks/>
          </p:cNvCxnSpPr>
          <p:nvPr/>
        </p:nvCxnSpPr>
        <p:spPr>
          <a:xfrm flipH="1">
            <a:off x="8335259" y="746529"/>
            <a:ext cx="276687" cy="72987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4BF321-0BF0-D1F1-E570-9E7DD87A7F0D}"/>
              </a:ext>
            </a:extLst>
          </p:cNvPr>
          <p:cNvCxnSpPr>
            <a:cxnSpLocks/>
          </p:cNvCxnSpPr>
          <p:nvPr/>
        </p:nvCxnSpPr>
        <p:spPr>
          <a:xfrm flipH="1" flipV="1">
            <a:off x="9323882" y="1987161"/>
            <a:ext cx="696610" cy="92175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8E6EA9-9450-F9F2-EA29-8FE1E264A4D3}"/>
              </a:ext>
            </a:extLst>
          </p:cNvPr>
          <p:cNvSpPr txBox="1"/>
          <p:nvPr/>
        </p:nvSpPr>
        <p:spPr>
          <a:xfrm>
            <a:off x="9171321" y="2943392"/>
            <a:ext cx="266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Parameter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6D1FA6-0E2B-726A-AD80-F4EF263E0CCD}"/>
              </a:ext>
            </a:extLst>
          </p:cNvPr>
          <p:cNvSpPr txBox="1"/>
          <p:nvPr/>
        </p:nvSpPr>
        <p:spPr>
          <a:xfrm>
            <a:off x="8473603" y="371600"/>
            <a:ext cx="187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Coefficient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413D4-3E75-6D5B-B2B0-49E2EA933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64" y="4630920"/>
            <a:ext cx="3630168" cy="1855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6A780-0C8B-4CE6-6B3E-FF630BB1D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846" y="4556074"/>
            <a:ext cx="3886200" cy="204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7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52C7-3DD0-2FE8-74AB-857A78FB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7A43-4235-793C-34B9-2E5AC3D1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64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335</Words>
  <Application>Microsoft Macintosh PowerPoint</Application>
  <PresentationFormat>Widescreen</PresentationFormat>
  <Paragraphs>55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Hubble Diagram Reproduction</vt:lpstr>
      <vt:lpstr>Starting Out Simple</vt:lpstr>
      <vt:lpstr>In a Simple Case</vt:lpstr>
      <vt:lpstr>Distance Modulus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we use this weird z?</vt:lpstr>
      <vt:lpstr>Z vs. Z cmb</vt:lpstr>
      <vt:lpstr>Reproduced Data</vt:lpstr>
      <vt:lpstr>PowerPoint Presentation</vt:lpstr>
      <vt:lpstr>Reproduced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Hubble Diagram Reproduction</dc:title>
  <dc:creator>Mykola C</dc:creator>
  <cp:lastModifiedBy>Mykola C</cp:lastModifiedBy>
  <cp:revision>4</cp:revision>
  <dcterms:created xsi:type="dcterms:W3CDTF">2024-12-02T18:03:29Z</dcterms:created>
  <dcterms:modified xsi:type="dcterms:W3CDTF">2024-12-03T15:51:48Z</dcterms:modified>
</cp:coreProperties>
</file>